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57" r:id="rId3"/>
    <p:sldId id="434" r:id="rId4"/>
    <p:sldId id="435" r:id="rId5"/>
    <p:sldId id="408" r:id="rId6"/>
    <p:sldId id="409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9144000" cy="5143500" type="screen16x9"/>
  <p:notesSz cx="6858000" cy="9144000"/>
  <p:embeddedFontLst>
    <p:embeddedFont>
      <p:font typeface="ＭＳ Ｐゴシック" panose="020B0600070205080204" pitchFamily="34" charset="-128"/>
      <p:regular r:id="rId22"/>
    </p:embeddedFont>
    <p:embeddedFont>
      <p:font typeface="Arial Black" panose="020B0A04020102020204" pitchFamily="34" charset="0"/>
      <p:bold r:id="rId23"/>
    </p:embeddedFont>
    <p:embeddedFont>
      <p:font typeface="Book Antiqua" panose="02040602050305030304" pitchFamily="18" charset="0"/>
      <p:regular r:id="rId24"/>
      <p:bold r:id="rId25"/>
      <p:italic r:id="rId26"/>
      <p:boldItalic r:id="rId27"/>
    </p:embeddedFont>
    <p:embeddedFont>
      <p:font typeface="Caveat" panose="020B0604020202020204" charset="0"/>
      <p:regular r:id="rId28"/>
      <p:bold r:id="rId29"/>
    </p:embeddedFont>
    <p:embeddedFont>
      <p:font typeface="Lato" panose="020F0502020204030203" pitchFamily="34" charset="0"/>
      <p:regular r:id="rId30"/>
      <p:bold r:id="rId31"/>
      <p:italic r:id="rId32"/>
      <p:boldItalic r:id="rId33"/>
    </p:embeddedFont>
    <p:embeddedFont>
      <p:font typeface="Oswald" panose="00000500000000000000" pitchFamily="2" charset="0"/>
      <p:regular r:id="rId34"/>
      <p:bold r:id="rId35"/>
    </p:embeddedFont>
    <p:embeddedFont>
      <p:font typeface="Pacifico" panose="00000500000000000000" pitchFamily="2" charset="0"/>
      <p:regular r:id="rId36"/>
    </p:embeddedFont>
    <p:embeddedFont>
      <p:font typeface="Raleway" pitchFamily="2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4F795C0-B783-442D-8F3B-55C6CA6E3AB7}">
  <a:tblStyle styleId="{F4F795C0-B783-442D-8F3B-55C6CA6E3A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49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764bba9e66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764bba9e66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764bba9e66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764bba9e66_0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764bba9e66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764bba9e66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764bba9e66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764bba9e66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764bba9e66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764bba9e66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764bba9e66_0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764bba9e66_0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764bba9e66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764bba9e66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764bba9e66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3764bba9e66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764bba9e66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764bba9e66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764bba9e66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764bba9e66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96A2AE79-C95B-ED87-75F5-A55EFD04DA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fld id="{1FBC4A74-C41E-45C3-ABBB-FCD9A14A4456}" type="slidenum">
              <a:rPr lang="en-US" altLang="en-US" b="0"/>
              <a:pPr eaLnBrk="1" hangingPunct="1"/>
              <a:t>3</a:t>
            </a:fld>
            <a:endParaRPr lang="en-US" altLang="en-US" b="0"/>
          </a:p>
        </p:txBody>
      </p:sp>
      <p:sp>
        <p:nvSpPr>
          <p:cNvPr id="25603" name="Rectangle 7">
            <a:extLst>
              <a:ext uri="{FF2B5EF4-FFF2-40B4-BE49-F238E27FC236}">
                <a16:creationId xmlns:a16="http://schemas.microsoft.com/office/drawing/2014/main" id="{0324F1B9-2070-FA2A-4237-95A521069E2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r" eaLnBrk="1" hangingPunct="1"/>
            <a:fld id="{C68D8A94-8176-4529-8376-220F9C3F19A6}" type="slidenum">
              <a:rPr lang="en-US" altLang="en-US" sz="1200" b="0"/>
              <a:pPr algn="r" eaLnBrk="1" hangingPunct="1"/>
              <a:t>3</a:t>
            </a:fld>
            <a:endParaRPr lang="en-US" altLang="en-US" sz="1200" b="0"/>
          </a:p>
        </p:txBody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id="{943A77F6-E77D-7C2B-9F23-A1725655C5E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>
            <a:extLst>
              <a:ext uri="{FF2B5EF4-FFF2-40B4-BE49-F238E27FC236}">
                <a16:creationId xmlns:a16="http://schemas.microsoft.com/office/drawing/2014/main" id="{C0355CFC-4EC4-2991-DE13-B6CA257674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6C6718CC-CB1A-EA46-F78A-65DD945B55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fld id="{36E40CCE-A53F-4B18-8F5E-259F360059B1}" type="slidenum">
              <a:rPr lang="en-US" altLang="en-US" b="0"/>
              <a:pPr eaLnBrk="1" hangingPunct="1"/>
              <a:t>5</a:t>
            </a:fld>
            <a:endParaRPr lang="en-US" altLang="en-US" b="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9FDC09B2-6BFB-4FE9-0073-1442EB3BB89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7F02B00C-BF91-464F-E770-89C846F03B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1D31765F-4023-FA6B-E231-F5759A1F0B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fld id="{A7850917-D177-4823-9F12-907E7FE8C27C}" type="slidenum">
              <a:rPr lang="en-US" altLang="en-US" b="0"/>
              <a:pPr eaLnBrk="1" hangingPunct="1"/>
              <a:t>6</a:t>
            </a:fld>
            <a:endParaRPr lang="en-US" altLang="en-US" b="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4537E512-2CFD-652F-CB20-CAC887598C7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1D854B4F-573C-2245-9709-48A24554CA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764bba9e66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764bba9e66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764bba9e66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764bba9e66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764bba9e66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764bba9e66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764bba9e66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764bba9e66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7A307E4-E4FA-59E7-0B6A-D69C2B61B4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DDD0216-3FBE-4599-F4A6-7D7AE042A7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lina ruflina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FAFEAB9-279C-30BB-2C61-3FE2A5A517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BDF08E-83E4-4458-BCF2-189D7B1497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6656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9975" y="465900"/>
            <a:ext cx="5984026" cy="468002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>
            <a:spLocks noGrp="1"/>
          </p:cNvSpPr>
          <p:nvPr>
            <p:ph type="ctrTitle"/>
          </p:nvPr>
        </p:nvSpPr>
        <p:spPr>
          <a:xfrm>
            <a:off x="205200" y="1221525"/>
            <a:ext cx="7688100" cy="71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solidFill>
                  <a:srgbClr val="000066"/>
                </a:solidFill>
                <a:latin typeface="Calibri"/>
                <a:ea typeface="Calibri"/>
                <a:cs typeface="Calibri"/>
                <a:sym typeface="Calibri"/>
              </a:rPr>
              <a:t>KRIDA BINA </a:t>
            </a:r>
            <a:endParaRPr>
              <a:solidFill>
                <a:srgbClr val="0000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1"/>
          </p:nvPr>
        </p:nvSpPr>
        <p:spPr>
          <a:xfrm>
            <a:off x="205200" y="4698075"/>
            <a:ext cx="81483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dk2"/>
                </a:solidFill>
              </a:rPr>
              <a:t>Promosi Kesehatan dan Pemberdayaan Masyarakat - Dinas Kesehatan Kab.Tangerang</a:t>
            </a:r>
            <a:endParaRPr sz="1400">
              <a:solidFill>
                <a:schemeClr val="dk2"/>
              </a:solidFill>
            </a:endParaRPr>
          </a:p>
        </p:txBody>
      </p:sp>
      <p:pic>
        <p:nvPicPr>
          <p:cNvPr id="89" name="Google Shape;8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4775" y="91525"/>
            <a:ext cx="977125" cy="116395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3"/>
          <p:cNvSpPr txBox="1"/>
          <p:nvPr/>
        </p:nvSpPr>
        <p:spPr>
          <a:xfrm>
            <a:off x="205200" y="1686625"/>
            <a:ext cx="69219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9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PRILAKU HIDUP BERSIH DAN SEHAT</a:t>
            </a:r>
            <a:endParaRPr sz="2900" b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9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SAKA BHAKTI HUSADA (SBH)</a:t>
            </a:r>
            <a:endParaRPr sz="300" b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"/>
          </p:nvPr>
        </p:nvSpPr>
        <p:spPr>
          <a:xfrm>
            <a:off x="205200" y="2535313"/>
            <a:ext cx="81483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 b="1">
                <a:solidFill>
                  <a:srgbClr val="980000"/>
                </a:solidFill>
                <a:latin typeface="Caveat"/>
                <a:ea typeface="Caveat"/>
                <a:cs typeface="Caveat"/>
                <a:sym typeface="Caveat"/>
              </a:rPr>
              <a:t>Kitri Bhakti, 20 Agustus 2025</a:t>
            </a:r>
            <a:endParaRPr sz="2100" b="1">
              <a:solidFill>
                <a:srgbClr val="980000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6005100" y="4131225"/>
            <a:ext cx="3050700" cy="5412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1"/>
          </p:nvPr>
        </p:nvSpPr>
        <p:spPr>
          <a:xfrm>
            <a:off x="6005100" y="4156875"/>
            <a:ext cx="2980875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 b="1" dirty="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Ade Dahyani, SKP.,M.I.P</a:t>
            </a:r>
            <a:endParaRPr sz="2100" b="1" dirty="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94" name="Google Shape;9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41950" y="76200"/>
            <a:ext cx="802050" cy="795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A8DC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8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RUMAH TANGGA</a:t>
            </a:r>
            <a:endParaRPr sz="4000"/>
          </a:p>
        </p:txBody>
      </p:sp>
      <p:sp>
        <p:nvSpPr>
          <p:cNvPr id="145" name="Google Shape;145;p18"/>
          <p:cNvSpPr txBox="1"/>
          <p:nvPr/>
        </p:nvSpPr>
        <p:spPr>
          <a:xfrm>
            <a:off x="727650" y="1422650"/>
            <a:ext cx="7069800" cy="31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Persalinan yang ditolong oleh tenaga kesehatan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Pemberian ASI eksklusif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Menimbang bayi dan balita secara berkala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Cuci tangan dengan sabun dan air bersih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Menggunakan air bersih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Menggunakan jamban sehat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Memberantas jentik nyamuk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Konsumsi buah dan sayur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Melakukan aktivitas fisik setiap hari, dan </a:t>
            </a:r>
            <a:endParaRPr sz="1900"/>
          </a:p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id" sz="1900"/>
              <a:t>Tidak merokok di dalam rumah.</a:t>
            </a:r>
            <a:endParaRPr sz="1900"/>
          </a:p>
        </p:txBody>
      </p:sp>
      <p:pic>
        <p:nvPicPr>
          <p:cNvPr id="146" name="Google Shape;14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2675" y="1847850"/>
            <a:ext cx="2148325" cy="207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AD3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 txBox="1"/>
          <p:nvPr/>
        </p:nvSpPr>
        <p:spPr>
          <a:xfrm>
            <a:off x="560875" y="1408975"/>
            <a:ext cx="4965600" cy="28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0" algn="ctr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id" sz="2200">
                <a:solidFill>
                  <a:srgbClr val="272776"/>
                </a:solidFill>
              </a:rPr>
              <a:t>  </a:t>
            </a:r>
            <a:r>
              <a:rPr lang="id" sz="2200">
                <a:solidFill>
                  <a:srgbClr val="000066"/>
                </a:solidFill>
              </a:rPr>
              <a:t>PHBS di Sekolah adalah upaya untuk memberdayakan siswa, guru dan masyarakat di lingkungan sekolah agar tahu, mau dan mampu mempraktikkan PHBS serta berperan aktif dalam mewujudkan Sekolah Ber-PHBS.</a:t>
            </a:r>
            <a:endParaRPr sz="2200">
              <a:solidFill>
                <a:srgbClr val="000066"/>
              </a:solidFill>
            </a:endParaRPr>
          </a:p>
        </p:txBody>
      </p:sp>
      <p:sp>
        <p:nvSpPr>
          <p:cNvPr id="154" name="Google Shape;154;p19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SEKOLAH</a:t>
            </a:r>
            <a:endParaRPr sz="4000"/>
          </a:p>
        </p:txBody>
      </p:sp>
      <p:pic>
        <p:nvPicPr>
          <p:cNvPr id="155" name="Google Shape;15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21800" y="1582175"/>
            <a:ext cx="2460450" cy="235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47D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0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SEKOLAH</a:t>
            </a:r>
            <a:endParaRPr sz="4000"/>
          </a:p>
        </p:txBody>
      </p:sp>
      <p:pic>
        <p:nvPicPr>
          <p:cNvPr id="163" name="Google Shape;16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7825" y="1939356"/>
            <a:ext cx="2172550" cy="207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5" name="Google Shape;165;p20"/>
          <p:cNvGraphicFramePr/>
          <p:nvPr/>
        </p:nvGraphicFramePr>
        <p:xfrm>
          <a:off x="340375" y="1362475"/>
          <a:ext cx="8281175" cy="2889519"/>
        </p:xfrm>
        <a:graphic>
          <a:graphicData uri="http://schemas.openxmlformats.org/drawingml/2006/table">
            <a:tbl>
              <a:tblPr>
                <a:noFill/>
                <a:tableStyleId>{F4F795C0-B783-442D-8F3B-55C6CA6E3AB7}</a:tableStyleId>
              </a:tblPr>
              <a:tblGrid>
                <a:gridCol w="68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00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1.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Mengkonsumsi jajanan sehat di warung/kantin sekolah.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2.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Mencuci tangan dengan air bersih dan sabun.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3.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Menggunakan jamban.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4.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Olahraga teratur di sekolah.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5.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Memberantas jentik di sekolah.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6.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Tidak merokok di sekolah.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98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7.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Menimbang berat badan dan tinggi badan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6 bulan sekali.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8.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1700">
                          <a:solidFill>
                            <a:schemeClr val="dk2"/>
                          </a:solidFill>
                        </a:rPr>
                        <a:t>Membuang sampah pada tempatnya.</a:t>
                      </a:r>
                      <a:endParaRPr sz="1700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66" name="Google Shape;16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7A8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727650" y="1436350"/>
            <a:ext cx="5358000" cy="32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0" algn="ctr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id" sz="2200">
                <a:solidFill>
                  <a:srgbClr val="272776"/>
                </a:solidFill>
              </a:rPr>
              <a:t>  </a:t>
            </a:r>
            <a:r>
              <a:rPr lang="id" sz="2200">
                <a:solidFill>
                  <a:srgbClr val="000066"/>
                </a:solidFill>
              </a:rPr>
              <a:t>PHBS di Tempat-tempat Umum adalah upaya untuk memberdayakan masyarakat pengunjung dan pengelola tempat-tempat umum agar tahu, mau dan mampu mempraktikkan PHBS serta berperan aktif dalam mewujudkan Tempat-tempat Umum Ber-PHBS.</a:t>
            </a:r>
            <a:endParaRPr sz="2200">
              <a:solidFill>
                <a:srgbClr val="000066"/>
              </a:solidFill>
            </a:endParaRPr>
          </a:p>
        </p:txBody>
      </p:sp>
      <p:sp>
        <p:nvSpPr>
          <p:cNvPr id="172" name="Google Shape;172;p21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TEMPAT-TEMPAT UMUM</a:t>
            </a:r>
            <a:endParaRPr sz="4000"/>
          </a:p>
        </p:txBody>
      </p:sp>
      <p:pic>
        <p:nvPicPr>
          <p:cNvPr id="173" name="Google Shape;17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4850" y="1978000"/>
            <a:ext cx="2360700" cy="216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5CD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4875" y="1445400"/>
            <a:ext cx="5866600" cy="298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TEMPAT-TEMPAT UMUM</a:t>
            </a:r>
            <a:endParaRPr sz="4000"/>
          </a:p>
        </p:txBody>
      </p:sp>
      <p:pic>
        <p:nvPicPr>
          <p:cNvPr id="182" name="Google Shape;18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3175" y="1978000"/>
            <a:ext cx="1974025" cy="181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3"/>
          <p:cNvSpPr txBox="1">
            <a:spLocks noGrp="1"/>
          </p:cNvSpPr>
          <p:nvPr>
            <p:ph type="body" idx="1"/>
          </p:nvPr>
        </p:nvSpPr>
        <p:spPr>
          <a:xfrm>
            <a:off x="387450" y="1408600"/>
            <a:ext cx="5344200" cy="32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id" sz="2200">
                <a:solidFill>
                  <a:srgbClr val="272776"/>
                </a:solidFill>
                <a:latin typeface="Raleway"/>
                <a:ea typeface="Raleway"/>
                <a:cs typeface="Raleway"/>
                <a:sym typeface="Raleway"/>
              </a:rPr>
              <a:t>  </a:t>
            </a:r>
            <a:r>
              <a:rPr lang="id" sz="2200">
                <a:solidFill>
                  <a:srgbClr val="333333"/>
                </a:solidFill>
                <a:latin typeface="Raleway"/>
                <a:ea typeface="Raleway"/>
                <a:cs typeface="Raleway"/>
                <a:sym typeface="Raleway"/>
              </a:rPr>
              <a:t>PHBS di Tempat Kerja adalah upaya untuk memberdayakan para pekerja dan pengelola tempat kerja agar tahu, mau dan mampu mempraktikkan PHBS serta berperan aktif dalam mewujudkan Tempat Kerja Ber-PHBS.</a:t>
            </a:r>
            <a:endParaRPr sz="2200">
              <a:solidFill>
                <a:srgbClr val="33333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sz="22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90" name="Google Shape;190;p23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TEMPAT KERJA</a:t>
            </a:r>
            <a:endParaRPr sz="4000"/>
          </a:p>
        </p:txBody>
      </p:sp>
      <p:pic>
        <p:nvPicPr>
          <p:cNvPr id="191" name="Google Shape;19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4050" y="1281250"/>
            <a:ext cx="2543175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475" y="1349650"/>
            <a:ext cx="5469900" cy="354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4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TEMPAT KERJA</a:t>
            </a:r>
            <a:endParaRPr sz="4000"/>
          </a:p>
        </p:txBody>
      </p:sp>
      <p:pic>
        <p:nvPicPr>
          <p:cNvPr id="200" name="Google Shape;20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7000" y="2060975"/>
            <a:ext cx="1638625" cy="163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body" idx="1"/>
          </p:nvPr>
        </p:nvSpPr>
        <p:spPr>
          <a:xfrm>
            <a:off x="537925" y="1441200"/>
            <a:ext cx="5864100" cy="31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id" sz="2200">
                <a:solidFill>
                  <a:srgbClr val="272776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id" sz="2200">
                <a:solidFill>
                  <a:srgbClr val="336600"/>
                </a:solidFill>
                <a:latin typeface="Arial"/>
                <a:ea typeface="Arial"/>
                <a:cs typeface="Arial"/>
                <a:sym typeface="Arial"/>
              </a:rPr>
              <a:t>PHBS di Institusi kesehatan adalah upaya untuk memberdayakan pasien, masyarakat pengunjung dan petugas agar tahu, mau dan mampu mempraktikkan PHBS serta berperan aktif dalam mewujudkan Institusi Kesehatan Ber-PHBS.</a:t>
            </a:r>
            <a:endParaRPr sz="2200">
              <a:solidFill>
                <a:srgbClr val="3366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sz="2200"/>
          </a:p>
        </p:txBody>
      </p:sp>
      <p:sp>
        <p:nvSpPr>
          <p:cNvPr id="208" name="Google Shape;208;p25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INSTITUSI KESEHATAN</a:t>
            </a:r>
            <a:endParaRPr sz="4000"/>
          </a:p>
        </p:txBody>
      </p:sp>
      <p:pic>
        <p:nvPicPr>
          <p:cNvPr id="209" name="Google Shape;20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4425" y="1281250"/>
            <a:ext cx="2437175" cy="2227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419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675" y="1390700"/>
            <a:ext cx="5994525" cy="327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6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INSTITUSI KESEHATAN</a:t>
            </a:r>
            <a:endParaRPr sz="4000"/>
          </a:p>
        </p:txBody>
      </p:sp>
      <p:pic>
        <p:nvPicPr>
          <p:cNvPr id="218" name="Google Shape;21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32225" y="2074675"/>
            <a:ext cx="1467850" cy="134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8150" y="1524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7"/>
          <p:cNvSpPr txBox="1">
            <a:spLocks noGrp="1"/>
          </p:cNvSpPr>
          <p:nvPr>
            <p:ph type="subTitle" idx="1"/>
          </p:nvPr>
        </p:nvSpPr>
        <p:spPr>
          <a:xfrm>
            <a:off x="828575" y="4698075"/>
            <a:ext cx="81483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highlight>
                  <a:srgbClr val="93C47D"/>
                </a:highlight>
              </a:rPr>
              <a:t>Promosi Kesehatan dan Pemberdayaan Masyarakat - Dinas Kesehatan Kab.Tangerang</a:t>
            </a:r>
            <a:endParaRPr sz="1400">
              <a:solidFill>
                <a:schemeClr val="lt1"/>
              </a:solidFill>
              <a:highlight>
                <a:srgbClr val="93C47D"/>
              </a:highlight>
            </a:endParaRPr>
          </a:p>
        </p:txBody>
      </p:sp>
      <p:pic>
        <p:nvPicPr>
          <p:cNvPr id="226" name="Google Shape;22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8575" y="243925"/>
            <a:ext cx="736900" cy="877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7"/>
          <p:cNvSpPr txBox="1"/>
          <p:nvPr/>
        </p:nvSpPr>
        <p:spPr>
          <a:xfrm>
            <a:off x="828575" y="2660500"/>
            <a:ext cx="75135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6300" b="1">
                <a:solidFill>
                  <a:srgbClr val="336600"/>
                </a:solidFill>
                <a:latin typeface="Pacifico"/>
                <a:ea typeface="Pacifico"/>
                <a:cs typeface="Pacifico"/>
                <a:sym typeface="Pacifico"/>
              </a:rPr>
              <a:t>TERIMA KASIH</a:t>
            </a:r>
            <a:endParaRPr sz="3700" b="1">
              <a:solidFill>
                <a:srgbClr val="3366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228" name="Google Shape;228;p27"/>
          <p:cNvSpPr txBox="1">
            <a:spLocks noGrp="1"/>
          </p:cNvSpPr>
          <p:nvPr>
            <p:ph type="subTitle" idx="1"/>
          </p:nvPr>
        </p:nvSpPr>
        <p:spPr>
          <a:xfrm>
            <a:off x="828575" y="580513"/>
            <a:ext cx="81483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>
                <a:solidFill>
                  <a:srgbClr val="FCE5CD"/>
                </a:solidFill>
                <a:latin typeface="Caveat"/>
                <a:ea typeface="Caveat"/>
                <a:cs typeface="Caveat"/>
                <a:sym typeface="Caveat"/>
              </a:rPr>
              <a:t>Kitri Bhakti, 20 Agustus 2025</a:t>
            </a:r>
            <a:endParaRPr sz="2100">
              <a:solidFill>
                <a:srgbClr val="FCE5CD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229" name="Google Shape;229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41950" y="152400"/>
            <a:ext cx="662300" cy="6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/>
          <p:nvPr/>
        </p:nvSpPr>
        <p:spPr>
          <a:xfrm>
            <a:off x="852550" y="837050"/>
            <a:ext cx="4065900" cy="81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" name="Google Shape;100;p14"/>
          <p:cNvSpPr txBox="1">
            <a:spLocks noGrp="1"/>
          </p:cNvSpPr>
          <p:nvPr>
            <p:ph type="title"/>
          </p:nvPr>
        </p:nvSpPr>
        <p:spPr>
          <a:xfrm>
            <a:off x="1073950" y="919125"/>
            <a:ext cx="38445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d" sz="2740"/>
              <a:t>“SIAPA SUKA SEHAT”</a:t>
            </a:r>
            <a:endParaRPr sz="2740"/>
          </a:p>
        </p:txBody>
      </p:sp>
      <p:sp>
        <p:nvSpPr>
          <p:cNvPr id="101" name="Google Shape;101;p14"/>
          <p:cNvSpPr txBox="1">
            <a:spLocks noGrp="1"/>
          </p:cNvSpPr>
          <p:nvPr>
            <p:ph type="body" idx="1"/>
          </p:nvPr>
        </p:nvSpPr>
        <p:spPr>
          <a:xfrm>
            <a:off x="852550" y="2113775"/>
            <a:ext cx="7688700" cy="32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44817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5"/>
              <a:buChar char="●"/>
            </a:pPr>
            <a:r>
              <a:rPr lang="id" sz="3405">
                <a:solidFill>
                  <a:schemeClr val="lt1"/>
                </a:solidFill>
                <a:highlight>
                  <a:srgbClr val="FF0000"/>
                </a:highlight>
              </a:rPr>
              <a:t>Siapa yang suka sehat</a:t>
            </a:r>
            <a:endParaRPr sz="3405">
              <a:solidFill>
                <a:schemeClr val="lt1"/>
              </a:solidFill>
              <a:highlight>
                <a:srgbClr val="FF0000"/>
              </a:highlight>
            </a:endParaRPr>
          </a:p>
          <a:p>
            <a:pPr marL="457200" lvl="0" indent="0" algn="l" rtl="0">
              <a:lnSpc>
                <a:spcPct val="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id" sz="3405">
                <a:solidFill>
                  <a:schemeClr val="lt1"/>
                </a:solidFill>
                <a:highlight>
                  <a:srgbClr val="FF0000"/>
                </a:highlight>
              </a:rPr>
              <a:t>Tepuk Tangan</a:t>
            </a:r>
            <a:endParaRPr sz="3405">
              <a:solidFill>
                <a:schemeClr val="lt1"/>
              </a:solidFill>
              <a:highlight>
                <a:srgbClr val="FF0000"/>
              </a:highlight>
            </a:endParaRPr>
          </a:p>
          <a:p>
            <a:pPr marL="457200" lvl="0" indent="-444817" algn="l" rtl="0">
              <a:lnSpc>
                <a:spcPct val="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3405"/>
              <a:buChar char="●"/>
            </a:pPr>
            <a:r>
              <a:rPr lang="id" sz="3405">
                <a:solidFill>
                  <a:schemeClr val="lt1"/>
                </a:solidFill>
                <a:highlight>
                  <a:srgbClr val="FF0000"/>
                </a:highlight>
              </a:rPr>
              <a:t>Siapa yang suka sehat</a:t>
            </a:r>
            <a:endParaRPr sz="3405">
              <a:solidFill>
                <a:schemeClr val="lt1"/>
              </a:solidFill>
              <a:highlight>
                <a:srgbClr val="FF0000"/>
              </a:highlight>
            </a:endParaRPr>
          </a:p>
          <a:p>
            <a:pPr marL="457200" lvl="0" indent="0" algn="l" rtl="0">
              <a:lnSpc>
                <a:spcPct val="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id" sz="3405">
                <a:solidFill>
                  <a:schemeClr val="lt1"/>
                </a:solidFill>
                <a:highlight>
                  <a:srgbClr val="FF0000"/>
                </a:highlight>
              </a:rPr>
              <a:t>Tunjuk Tangan</a:t>
            </a:r>
            <a:endParaRPr sz="3405">
              <a:solidFill>
                <a:schemeClr val="lt1"/>
              </a:solidFill>
              <a:highlight>
                <a:srgbClr val="FF0000"/>
              </a:highlight>
            </a:endParaRPr>
          </a:p>
          <a:p>
            <a:pPr marL="457200" lvl="0" indent="-444817" algn="l" rtl="0">
              <a:lnSpc>
                <a:spcPct val="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3405"/>
              <a:buChar char="●"/>
            </a:pPr>
            <a:r>
              <a:rPr lang="id" sz="3405">
                <a:solidFill>
                  <a:schemeClr val="lt1"/>
                </a:solidFill>
                <a:highlight>
                  <a:srgbClr val="FF0000"/>
                </a:highlight>
              </a:rPr>
              <a:t>Siapa yang suka sehat</a:t>
            </a:r>
            <a:endParaRPr sz="3405">
              <a:solidFill>
                <a:schemeClr val="lt1"/>
              </a:solidFill>
              <a:highlight>
                <a:srgbClr val="FF0000"/>
              </a:highlight>
            </a:endParaRPr>
          </a:p>
          <a:p>
            <a:pPr marL="457200" lvl="0" indent="0" algn="l" rtl="0">
              <a:lnSpc>
                <a:spcPct val="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id" sz="3405">
                <a:solidFill>
                  <a:schemeClr val="lt1"/>
                </a:solidFill>
                <a:highlight>
                  <a:srgbClr val="FF0000"/>
                </a:highlight>
              </a:rPr>
              <a:t>Mari kita lakukan</a:t>
            </a:r>
            <a:endParaRPr sz="3405">
              <a:solidFill>
                <a:schemeClr val="lt1"/>
              </a:solidFill>
              <a:highlight>
                <a:srgbClr val="FF0000"/>
              </a:highlight>
            </a:endParaRPr>
          </a:p>
          <a:p>
            <a:pPr marL="457200" lvl="0" indent="-444817" algn="l" rtl="0">
              <a:lnSpc>
                <a:spcPct val="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3405"/>
              <a:buChar char="●"/>
            </a:pPr>
            <a:r>
              <a:rPr lang="id" sz="3405">
                <a:solidFill>
                  <a:schemeClr val="lt1"/>
                </a:solidFill>
                <a:highlight>
                  <a:srgbClr val="FF0000"/>
                </a:highlight>
              </a:rPr>
              <a:t>PHBS mari kita Budayakan……………</a:t>
            </a:r>
            <a:endParaRPr sz="3405">
              <a:solidFill>
                <a:schemeClr val="lt1"/>
              </a:solidFill>
              <a:highlight>
                <a:srgbClr val="FF0000"/>
              </a:highlight>
            </a:endParaRPr>
          </a:p>
        </p:txBody>
      </p:sp>
      <p:pic>
        <p:nvPicPr>
          <p:cNvPr id="102" name="Google Shape;10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275" y="97550"/>
            <a:ext cx="449292" cy="5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419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>
            <a:extLst>
              <a:ext uri="{FF2B5EF4-FFF2-40B4-BE49-F238E27FC236}">
                <a16:creationId xmlns:a16="http://schemas.microsoft.com/office/drawing/2014/main" id="{2842C375-51AB-180D-4AA1-D08CCEAC8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557213" indent="-214313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8572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2001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15430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fld id="{D8B14794-BB2A-411D-8100-196F8D4D0914}" type="slidenum">
              <a:rPr lang="en-US" altLang="en-US" b="0">
                <a:ea typeface="ＭＳ Ｐゴシック" panose="020B0600070205080204" pitchFamily="34" charset="-128"/>
              </a:rPr>
              <a:pPr/>
              <a:t>3</a:t>
            </a:fld>
            <a:endParaRPr lang="en-US" altLang="en-US" b="0">
              <a:ea typeface="ＭＳ Ｐゴシック" panose="020B0600070205080204" pitchFamily="34" charset="-128"/>
            </a:endParaRP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0CA3E8DE-A752-5892-872D-2494738E5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1371600"/>
            <a:ext cx="6057900" cy="3314700"/>
          </a:xfrm>
          <a:prstGeom prst="rect">
            <a:avLst/>
          </a:prstGeom>
          <a:solidFill>
            <a:srgbClr val="FFCC99"/>
          </a:solid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SEKUMPULAN PERILAKU 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YANG DIPRAKTIKKAN 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ATAS DASAR KESADARAN 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SEBAGAI HASIL PEMBELAJARAN, 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YANG MENJADIKAN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SESEORANG ATAU KELUARGA 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DAPAT MENOLONG DIRI SENDIRI 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DI BIDANG KESEHATAN 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&amp; BERPERAN-AKTIF DLM MEWUJUDKAN</a:t>
            </a:r>
          </a:p>
          <a:p>
            <a:pPr algn="ctr" eaLnBrk="1" hangingPunct="1"/>
            <a:r>
              <a:rPr lang="en-US" altLang="en-US" sz="1800" b="0">
                <a:solidFill>
                  <a:srgbClr val="003300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KESEHATAN MASYARAKATNYA</a:t>
            </a: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69B085F4-DA5D-1587-5B4C-012F60414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0" y="457201"/>
            <a:ext cx="6000750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PERILAKU HIDUP BERSIH DAN SEHAT</a:t>
            </a:r>
          </a:p>
          <a:p>
            <a:pPr algn="ctr" eaLnBrk="1" hangingPunct="1"/>
            <a:r>
              <a:rPr lang="en-US" altLang="en-US" sz="30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(PHBS)</a:t>
            </a:r>
          </a:p>
        </p:txBody>
      </p:sp>
      <p:pic>
        <p:nvPicPr>
          <p:cNvPr id="2" name="Google Shape;102;p14">
            <a:extLst>
              <a:ext uri="{FF2B5EF4-FFF2-40B4-BE49-F238E27FC236}">
                <a16:creationId xmlns:a16="http://schemas.microsoft.com/office/drawing/2014/main" id="{9EC3D1E8-2249-8868-4BDD-642D958C75E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275" y="97550"/>
            <a:ext cx="449292" cy="5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23;p16">
            <a:extLst>
              <a:ext uri="{FF2B5EF4-FFF2-40B4-BE49-F238E27FC236}">
                <a16:creationId xmlns:a16="http://schemas.microsoft.com/office/drawing/2014/main" id="{84FF18B0-3CFF-DF25-9F1D-54546EDD8B9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>
            <a:extLst>
              <a:ext uri="{FF2B5EF4-FFF2-40B4-BE49-F238E27FC236}">
                <a16:creationId xmlns:a16="http://schemas.microsoft.com/office/drawing/2014/main" id="{724A9D6E-9C9B-DFC6-28C6-65AC8BCF3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557213" indent="-214313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8572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2001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15430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fld id="{FB346317-B167-4DBA-BB92-295ACC140A3D}" type="slidenum">
              <a:rPr lang="en-US" altLang="en-US" b="0">
                <a:ea typeface="ＭＳ Ｐゴシック" panose="020B0600070205080204" pitchFamily="34" charset="-128"/>
              </a:rPr>
              <a:pPr/>
              <a:t>4</a:t>
            </a:fld>
            <a:endParaRPr lang="en-US" altLang="en-US" b="0">
              <a:ea typeface="ＭＳ Ｐゴシック" panose="020B0600070205080204" pitchFamily="34" charset="-128"/>
            </a:endParaRPr>
          </a:p>
        </p:txBody>
      </p:sp>
      <p:sp>
        <p:nvSpPr>
          <p:cNvPr id="726018" name="Rectangle 2">
            <a:extLst>
              <a:ext uri="{FF2B5EF4-FFF2-40B4-BE49-F238E27FC236}">
                <a16:creationId xmlns:a16="http://schemas.microsoft.com/office/drawing/2014/main" id="{1C41E147-4B6A-47C9-21D0-C5F86C5057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00200" y="571500"/>
            <a:ext cx="6172200" cy="200025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Perilaku</a:t>
            </a:r>
            <a:br>
              <a:rPr lang="en-US" 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</a:br>
            <a:r>
              <a:rPr lang="en-US" sz="3000" 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merupakan penyebab terbesar</a:t>
            </a:r>
            <a:br>
              <a:rPr lang="en-US" sz="3000" 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</a:br>
            <a:r>
              <a:rPr lang="en-US" sz="3000" 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masalah kesehatan</a:t>
            </a:r>
            <a:br>
              <a:rPr lang="en-US" sz="3000" 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</a:br>
            <a:endParaRPr lang="en-US" sz="3000" i="1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pic>
        <p:nvPicPr>
          <p:cNvPr id="9220" name="Picture 4" descr="cartoon18">
            <a:extLst>
              <a:ext uri="{FF2B5EF4-FFF2-40B4-BE49-F238E27FC236}">
                <a16:creationId xmlns:a16="http://schemas.microsoft.com/office/drawing/2014/main" id="{DC54A5D2-5195-4E69-3555-9C766ABD3A78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4600" y="2228851"/>
            <a:ext cx="1957388" cy="2564606"/>
          </a:xfrm>
          <a:noFill/>
        </p:spPr>
      </p:pic>
      <p:pic>
        <p:nvPicPr>
          <p:cNvPr id="9221" name="Picture 5" descr="cartoon17">
            <a:extLst>
              <a:ext uri="{FF2B5EF4-FFF2-40B4-BE49-F238E27FC236}">
                <a16:creationId xmlns:a16="http://schemas.microsoft.com/office/drawing/2014/main" id="{5E6AFA4B-A27A-8D3E-EC9A-0FE26249D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2000250"/>
            <a:ext cx="209431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oogle Shape;102;p14">
            <a:extLst>
              <a:ext uri="{FF2B5EF4-FFF2-40B4-BE49-F238E27FC236}">
                <a16:creationId xmlns:a16="http://schemas.microsoft.com/office/drawing/2014/main" id="{54FF2419-CEA1-A6BB-36C6-B32452F6F46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275" y="97550"/>
            <a:ext cx="449292" cy="5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23;p16">
            <a:extLst>
              <a:ext uri="{FF2B5EF4-FFF2-40B4-BE49-F238E27FC236}">
                <a16:creationId xmlns:a16="http://schemas.microsoft.com/office/drawing/2014/main" id="{D075A226-E65E-2628-6D63-C213D876AB05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40111510-A020-8605-A05F-D0D345253F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557213" indent="-214313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8572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2001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15430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fld id="{B376A823-218F-4DBB-B027-F8FDDD5929A9}" type="slidenum">
              <a:rPr lang="en-US" altLang="en-US" b="0">
                <a:ea typeface="ＭＳ Ｐゴシック" panose="020B0600070205080204" pitchFamily="34" charset="-128"/>
              </a:rPr>
              <a:pPr/>
              <a:t>5</a:t>
            </a:fld>
            <a:endParaRPr lang="en-US" altLang="en-US" b="0">
              <a:ea typeface="ＭＳ Ｐゴシック" panose="020B0600070205080204" pitchFamily="34" charset="-128"/>
            </a:endParaRPr>
          </a:p>
        </p:txBody>
      </p:sp>
      <p:sp>
        <p:nvSpPr>
          <p:cNvPr id="10243" name="Text Box 2">
            <a:extLst>
              <a:ext uri="{FF2B5EF4-FFF2-40B4-BE49-F238E27FC236}">
                <a16:creationId xmlns:a16="http://schemas.microsoft.com/office/drawing/2014/main" id="{4425CF92-D82F-7BED-41F8-171139113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7554"/>
            <a:ext cx="537210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TINDAKAN YANG DILAKUKAN </a:t>
            </a:r>
          </a:p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BERULANG-ULANG (KONSISTEN)</a:t>
            </a:r>
          </a:p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DALAM MENGHADAPI </a:t>
            </a:r>
          </a:p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SUATU MASALAH</a:t>
            </a:r>
          </a:p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KARENA MEMILIKI </a:t>
            </a:r>
          </a:p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LANDASAN YANG KUAT</a:t>
            </a:r>
          </a:p>
          <a:p>
            <a:pPr algn="ctr" eaLnBrk="1" hangingPunct="1"/>
            <a:endParaRPr lang="en-US" altLang="en-US" sz="2100" b="0">
              <a:latin typeface="Arial Black" panose="020B0A040201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endParaRPr lang="en-US" altLang="en-US" sz="2100" b="0">
              <a:latin typeface="Arial Black" panose="020B0A04020102020204" pitchFamily="34" charset="0"/>
              <a:ea typeface="ＭＳ Ｐゴシック" panose="020B0600070205080204" pitchFamily="34" charset="-128"/>
            </a:endParaRPr>
          </a:p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BERUBAH MENGIKUTI</a:t>
            </a:r>
          </a:p>
          <a:p>
            <a:pPr algn="ctr" eaLnBrk="1" hangingPunct="1"/>
            <a:r>
              <a:rPr lang="en-US" altLang="en-US" sz="21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“KEDEWASAAN”</a:t>
            </a:r>
          </a:p>
        </p:txBody>
      </p:sp>
      <p:sp>
        <p:nvSpPr>
          <p:cNvPr id="10244" name="Text Box 3">
            <a:extLst>
              <a:ext uri="{FF2B5EF4-FFF2-40B4-BE49-F238E27FC236}">
                <a16:creationId xmlns:a16="http://schemas.microsoft.com/office/drawing/2014/main" id="{C05F3923-6CC5-78CF-9A45-3BA8F5702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71501"/>
            <a:ext cx="5529263" cy="507831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270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PERILAKU</a:t>
            </a:r>
          </a:p>
        </p:txBody>
      </p:sp>
      <p:sp>
        <p:nvSpPr>
          <p:cNvPr id="10245" name="AutoShape 4">
            <a:extLst>
              <a:ext uri="{FF2B5EF4-FFF2-40B4-BE49-F238E27FC236}">
                <a16:creationId xmlns:a16="http://schemas.microsoft.com/office/drawing/2014/main" id="{253B8F86-43C7-49B7-C053-BB7AF0689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3476625"/>
            <a:ext cx="1076325" cy="40005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endParaRPr lang="en-US" altLang="en-US" sz="1050">
              <a:ea typeface="ＭＳ Ｐゴシック" panose="020B0600070205080204" pitchFamily="34" charset="-128"/>
            </a:endParaRPr>
          </a:p>
        </p:txBody>
      </p:sp>
      <p:pic>
        <p:nvPicPr>
          <p:cNvPr id="2" name="Google Shape;102;p14">
            <a:extLst>
              <a:ext uri="{FF2B5EF4-FFF2-40B4-BE49-F238E27FC236}">
                <a16:creationId xmlns:a16="http://schemas.microsoft.com/office/drawing/2014/main" id="{09A0062B-47E9-CFC4-9E77-7444BB24827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275" y="97550"/>
            <a:ext cx="449292" cy="5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23;p16">
            <a:extLst>
              <a:ext uri="{FF2B5EF4-FFF2-40B4-BE49-F238E27FC236}">
                <a16:creationId xmlns:a16="http://schemas.microsoft.com/office/drawing/2014/main" id="{5502436E-27AB-189A-66D2-D74F48EFC2B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7DC013DC-73F5-9C66-E9A5-0E9174C407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557213" indent="-214313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8572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2001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1543050" indent="-1714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fld id="{A5DE0166-3C27-4FF8-8F15-EC7D00213C1A}" type="slidenum">
              <a:rPr lang="en-US" altLang="en-US" b="0">
                <a:ea typeface="ＭＳ Ｐゴシック" panose="020B0600070205080204" pitchFamily="34" charset="-128"/>
              </a:rPr>
              <a:pPr/>
              <a:t>6</a:t>
            </a:fld>
            <a:endParaRPr lang="en-US" altLang="en-US" b="0">
              <a:ea typeface="ＭＳ Ｐゴシック" panose="020B0600070205080204" pitchFamily="34" charset="-128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0015C54C-87E3-6E0E-19C9-1555FC30B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1600200"/>
            <a:ext cx="1485900" cy="857250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TINDAKAN</a:t>
            </a:r>
          </a:p>
        </p:txBody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5E1B8D06-F5F6-19AD-49BF-D26B4EBED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9050" y="1600200"/>
            <a:ext cx="1485900" cy="857250"/>
          </a:xfrm>
          <a:prstGeom prst="rect">
            <a:avLst/>
          </a:prstGeom>
          <a:solidFill>
            <a:srgbClr val="808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SIKAP</a:t>
            </a:r>
          </a:p>
        </p:txBody>
      </p:sp>
      <p:sp>
        <p:nvSpPr>
          <p:cNvPr id="11269" name="Rectangle 4">
            <a:extLst>
              <a:ext uri="{FF2B5EF4-FFF2-40B4-BE49-F238E27FC236}">
                <a16:creationId xmlns:a16="http://schemas.microsoft.com/office/drawing/2014/main" id="{444F1AB2-B20F-0650-86E3-B36B58C03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1600200"/>
            <a:ext cx="1657350" cy="857250"/>
          </a:xfrm>
          <a:prstGeom prst="rect">
            <a:avLst/>
          </a:prstGeom>
          <a:solidFill>
            <a:srgbClr val="808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PENGETAHUAN</a:t>
            </a:r>
          </a:p>
        </p:txBody>
      </p:sp>
      <p:sp>
        <p:nvSpPr>
          <p:cNvPr id="11270" name="AutoShape 5">
            <a:extLst>
              <a:ext uri="{FF2B5EF4-FFF2-40B4-BE49-F238E27FC236}">
                <a16:creationId xmlns:a16="http://schemas.microsoft.com/office/drawing/2014/main" id="{869B7EFE-549B-5723-86FB-62E23548A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4950" y="1828800"/>
            <a:ext cx="4572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endParaRPr lang="en-US" altLang="en-US" sz="1050">
              <a:ea typeface="ＭＳ Ｐゴシック" panose="020B0600070205080204" pitchFamily="34" charset="-128"/>
            </a:endParaRPr>
          </a:p>
        </p:txBody>
      </p:sp>
      <p:sp>
        <p:nvSpPr>
          <p:cNvPr id="11271" name="AutoShape 6">
            <a:extLst>
              <a:ext uri="{FF2B5EF4-FFF2-40B4-BE49-F238E27FC236}">
                <a16:creationId xmlns:a16="http://schemas.microsoft.com/office/drawing/2014/main" id="{6DE38F9C-4FBD-86A9-CB3B-693276C4C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1828800"/>
            <a:ext cx="4572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endParaRPr lang="en-US" altLang="en-US" sz="1050">
              <a:ea typeface="ＭＳ Ｐゴシック" panose="020B0600070205080204" pitchFamily="34" charset="-128"/>
            </a:endParaRPr>
          </a:p>
        </p:txBody>
      </p:sp>
      <p:sp>
        <p:nvSpPr>
          <p:cNvPr id="11272" name="Text Box 7">
            <a:extLst>
              <a:ext uri="{FF2B5EF4-FFF2-40B4-BE49-F238E27FC236}">
                <a16:creationId xmlns:a16="http://schemas.microsoft.com/office/drawing/2014/main" id="{ECD95257-9471-970E-EFF6-25A463085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628651"/>
            <a:ext cx="54816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2700" b="0">
                <a:latin typeface="Arial Black" panose="020B0A04020102020204" pitchFamily="34" charset="0"/>
                <a:ea typeface="ＭＳ Ｐゴシック" panose="020B0600070205080204" pitchFamily="34" charset="-128"/>
              </a:rPr>
              <a:t>HAKIKAT PERILAKU </a:t>
            </a:r>
          </a:p>
        </p:txBody>
      </p:sp>
      <p:sp>
        <p:nvSpPr>
          <p:cNvPr id="11273" name="Rectangle 8">
            <a:extLst>
              <a:ext uri="{FF2B5EF4-FFF2-40B4-BE49-F238E27FC236}">
                <a16:creationId xmlns:a16="http://schemas.microsoft.com/office/drawing/2014/main" id="{302BC4C0-3CCB-B037-589A-06554FB01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0" y="4229100"/>
            <a:ext cx="1504950" cy="514350"/>
          </a:xfrm>
          <a:prstGeom prst="rect">
            <a:avLst/>
          </a:prstGeom>
          <a:solidFill>
            <a:srgbClr val="80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SARANA</a:t>
            </a:r>
          </a:p>
        </p:txBody>
      </p:sp>
      <p:sp>
        <p:nvSpPr>
          <p:cNvPr id="11274" name="AutoShape 9">
            <a:extLst>
              <a:ext uri="{FF2B5EF4-FFF2-40B4-BE49-F238E27FC236}">
                <a16:creationId xmlns:a16="http://schemas.microsoft.com/office/drawing/2014/main" id="{045ADA2D-0B75-A73B-6625-169DF4C4E36B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343400" y="3600450"/>
            <a:ext cx="571500" cy="5715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endParaRPr lang="en-US" altLang="en-US" sz="1050">
              <a:ea typeface="ＭＳ Ｐゴシック" panose="020B0600070205080204" pitchFamily="34" charset="-128"/>
            </a:endParaRPr>
          </a:p>
        </p:txBody>
      </p:sp>
      <p:sp>
        <p:nvSpPr>
          <p:cNvPr id="11275" name="Rectangle 10">
            <a:extLst>
              <a:ext uri="{FF2B5EF4-FFF2-40B4-BE49-F238E27FC236}">
                <a16:creationId xmlns:a16="http://schemas.microsoft.com/office/drawing/2014/main" id="{29E2407C-5F9C-2515-783C-D656240DC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800350"/>
            <a:ext cx="1257300" cy="857250"/>
          </a:xfrm>
          <a:prstGeom prst="rect">
            <a:avLst/>
          </a:prstGeom>
          <a:solidFill>
            <a:srgbClr val="808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TAHU/</a:t>
            </a:r>
          </a:p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TIDAK</a:t>
            </a:r>
          </a:p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TAHU</a:t>
            </a:r>
          </a:p>
        </p:txBody>
      </p:sp>
      <p:sp>
        <p:nvSpPr>
          <p:cNvPr id="11276" name="Rectangle 11">
            <a:extLst>
              <a:ext uri="{FF2B5EF4-FFF2-40B4-BE49-F238E27FC236}">
                <a16:creationId xmlns:a16="http://schemas.microsoft.com/office/drawing/2014/main" id="{9A1CDFCC-E4FF-047E-692C-6350B8112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0" y="2743200"/>
            <a:ext cx="1181100" cy="857250"/>
          </a:xfrm>
          <a:prstGeom prst="rect">
            <a:avLst/>
          </a:prstGeom>
          <a:solidFill>
            <a:srgbClr val="808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MAU/</a:t>
            </a:r>
          </a:p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TIDAK</a:t>
            </a:r>
          </a:p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MAU</a:t>
            </a:r>
          </a:p>
        </p:txBody>
      </p:sp>
      <p:sp>
        <p:nvSpPr>
          <p:cNvPr id="11277" name="Rectangle 12">
            <a:extLst>
              <a:ext uri="{FF2B5EF4-FFF2-40B4-BE49-F238E27FC236}">
                <a16:creationId xmlns:a16="http://schemas.microsoft.com/office/drawing/2014/main" id="{86391DEE-E247-BD6C-18D4-131CF03CD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2800350"/>
            <a:ext cx="1181100" cy="857250"/>
          </a:xfrm>
          <a:prstGeom prst="rect">
            <a:avLst/>
          </a:prstGeom>
          <a:solidFill>
            <a:srgbClr val="808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MAMPU/</a:t>
            </a:r>
          </a:p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TIDAK</a:t>
            </a:r>
          </a:p>
          <a:p>
            <a:pPr algn="ctr" eaLnBrk="1" hangingPunct="1"/>
            <a:r>
              <a:rPr lang="en-US" altLang="en-US" sz="1050" b="0">
                <a:solidFill>
                  <a:schemeClr val="bg1"/>
                </a:solidFill>
                <a:latin typeface="Arial Black" panose="020B0A04020102020204" pitchFamily="34" charset="0"/>
                <a:ea typeface="ＭＳ Ｐゴシック" panose="020B0600070205080204" pitchFamily="34" charset="-128"/>
              </a:rPr>
              <a:t>MAMPU</a:t>
            </a:r>
          </a:p>
        </p:txBody>
      </p:sp>
      <p:sp>
        <p:nvSpPr>
          <p:cNvPr id="11278" name="Line 13">
            <a:extLst>
              <a:ext uri="{FF2B5EF4-FFF2-40B4-BE49-F238E27FC236}">
                <a16:creationId xmlns:a16="http://schemas.microsoft.com/office/drawing/2014/main" id="{0293553C-DAA5-9605-952E-3B8C504B40D9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2628900"/>
            <a:ext cx="5819775" cy="190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D" sz="1050"/>
          </a:p>
        </p:txBody>
      </p:sp>
      <p:sp>
        <p:nvSpPr>
          <p:cNvPr id="11279" name="Line 14">
            <a:extLst>
              <a:ext uri="{FF2B5EF4-FFF2-40B4-BE49-F238E27FC236}">
                <a16:creationId xmlns:a16="http://schemas.microsoft.com/office/drawing/2014/main" id="{51A531E5-D8C7-3F89-7625-CFF6FD884E5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3175" y="2476500"/>
            <a:ext cx="9525" cy="323850"/>
          </a:xfrm>
          <a:prstGeom prst="line">
            <a:avLst/>
          </a:prstGeom>
          <a:noFill/>
          <a:ln w="38100">
            <a:solidFill>
              <a:schemeClr val="tx2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D" sz="1050"/>
          </a:p>
        </p:txBody>
      </p:sp>
      <p:sp>
        <p:nvSpPr>
          <p:cNvPr id="11280" name="Line 15">
            <a:extLst>
              <a:ext uri="{FF2B5EF4-FFF2-40B4-BE49-F238E27FC236}">
                <a16:creationId xmlns:a16="http://schemas.microsoft.com/office/drawing/2014/main" id="{5616C2FB-07AB-8C40-15DA-A83BD3BDBD3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4850" y="2457450"/>
            <a:ext cx="9525" cy="323850"/>
          </a:xfrm>
          <a:prstGeom prst="line">
            <a:avLst/>
          </a:prstGeom>
          <a:noFill/>
          <a:ln w="38100">
            <a:solidFill>
              <a:schemeClr val="tx2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D" sz="1050"/>
          </a:p>
        </p:txBody>
      </p:sp>
      <p:sp>
        <p:nvSpPr>
          <p:cNvPr id="11281" name="AutoShape 16">
            <a:extLst>
              <a:ext uri="{FF2B5EF4-FFF2-40B4-BE49-F238E27FC236}">
                <a16:creationId xmlns:a16="http://schemas.microsoft.com/office/drawing/2014/main" id="{30B6D6F6-D29C-675A-EA58-59E2EA58C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2971800"/>
            <a:ext cx="514350" cy="457200"/>
          </a:xfrm>
          <a:prstGeom prst="rightArrow">
            <a:avLst>
              <a:gd name="adj1" fmla="val 50000"/>
              <a:gd name="adj2" fmla="val 28125"/>
            </a:avLst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endParaRPr lang="en-US" altLang="en-US" sz="1050">
              <a:ea typeface="ＭＳ Ｐゴシック" panose="020B0600070205080204" pitchFamily="34" charset="-128"/>
            </a:endParaRPr>
          </a:p>
        </p:txBody>
      </p:sp>
      <p:sp>
        <p:nvSpPr>
          <p:cNvPr id="11282" name="AutoShape 17">
            <a:extLst>
              <a:ext uri="{FF2B5EF4-FFF2-40B4-BE49-F238E27FC236}">
                <a16:creationId xmlns:a16="http://schemas.microsoft.com/office/drawing/2014/main" id="{6618659E-8EB5-EFA9-DFD5-4111D0F58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650" y="2971800"/>
            <a:ext cx="533400" cy="457200"/>
          </a:xfrm>
          <a:prstGeom prst="rightArrow">
            <a:avLst>
              <a:gd name="adj1" fmla="val 50000"/>
              <a:gd name="adj2" fmla="val 29167"/>
            </a:avLst>
          </a:prstGeom>
          <a:solidFill>
            <a:schemeClr val="tx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pPr eaLnBrk="1" hangingPunct="1"/>
            <a:endParaRPr lang="en-US" altLang="en-US" sz="1050">
              <a:ea typeface="ＭＳ Ｐゴシック" panose="020B0600070205080204" pitchFamily="34" charset="-128"/>
            </a:endParaRPr>
          </a:p>
        </p:txBody>
      </p:sp>
      <p:sp>
        <p:nvSpPr>
          <p:cNvPr id="11283" name="Line 18">
            <a:extLst>
              <a:ext uri="{FF2B5EF4-FFF2-40B4-BE49-F238E27FC236}">
                <a16:creationId xmlns:a16="http://schemas.microsoft.com/office/drawing/2014/main" id="{3F0126C3-5995-C6DC-1386-9960C0A1404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43650" y="2457450"/>
            <a:ext cx="0" cy="352425"/>
          </a:xfrm>
          <a:prstGeom prst="line">
            <a:avLst/>
          </a:prstGeom>
          <a:noFill/>
          <a:ln w="38100">
            <a:solidFill>
              <a:schemeClr val="tx2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D" sz="1050"/>
          </a:p>
        </p:txBody>
      </p:sp>
      <p:pic>
        <p:nvPicPr>
          <p:cNvPr id="2" name="Google Shape;102;p14">
            <a:extLst>
              <a:ext uri="{FF2B5EF4-FFF2-40B4-BE49-F238E27FC236}">
                <a16:creationId xmlns:a16="http://schemas.microsoft.com/office/drawing/2014/main" id="{17D5ED62-C4F2-68F0-F3F9-9A0DECFD5FA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275" y="97550"/>
            <a:ext cx="449292" cy="5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23;p16">
            <a:extLst>
              <a:ext uri="{FF2B5EF4-FFF2-40B4-BE49-F238E27FC236}">
                <a16:creationId xmlns:a16="http://schemas.microsoft.com/office/drawing/2014/main" id="{C5B33D71-2631-73DC-2075-1F1E216C338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4FFF8"/>
            </a:gs>
            <a:gs pos="100000">
              <a:srgbClr val="66FBD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>
            <a:spLocks noGrp="1"/>
          </p:cNvSpPr>
          <p:nvPr>
            <p:ph type="title"/>
          </p:nvPr>
        </p:nvSpPr>
        <p:spPr>
          <a:xfrm>
            <a:off x="727650" y="6073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/>
              <a:t>PERAN PRAMUKA DALAM KESEHATAN</a:t>
            </a:r>
            <a:endParaRPr/>
          </a:p>
        </p:txBody>
      </p:sp>
      <p:sp>
        <p:nvSpPr>
          <p:cNvPr id="109" name="Google Shape;109;p15"/>
          <p:cNvSpPr/>
          <p:nvPr/>
        </p:nvSpPr>
        <p:spPr>
          <a:xfrm>
            <a:off x="422850" y="1366025"/>
            <a:ext cx="1860300" cy="36042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SYARAT KECAKAPAN KHUSUS (SKK)</a:t>
            </a:r>
            <a:endParaRPr b="1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0" name="Google Shape;110;p15"/>
          <p:cNvSpPr/>
          <p:nvPr/>
        </p:nvSpPr>
        <p:spPr>
          <a:xfrm>
            <a:off x="2360775" y="1448100"/>
            <a:ext cx="2257200" cy="4788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KRIDA BINA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KELUARGA SEHAT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1" name="Google Shape;111;p15"/>
          <p:cNvSpPr/>
          <p:nvPr/>
        </p:nvSpPr>
        <p:spPr>
          <a:xfrm>
            <a:off x="2360775" y="1962050"/>
            <a:ext cx="2257200" cy="4788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KRIDA BINA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LINGKUNGAN SEHAT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2360775" y="2501375"/>
            <a:ext cx="2257200" cy="4788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KRIDA BINA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GIZI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3" name="Google Shape;113;p15"/>
          <p:cNvSpPr/>
          <p:nvPr/>
        </p:nvSpPr>
        <p:spPr>
          <a:xfrm>
            <a:off x="2389363" y="3040700"/>
            <a:ext cx="2257200" cy="4788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KRIDA BINA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OBAT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389375" y="3580025"/>
            <a:ext cx="2257200" cy="8301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2200">
                <a:latin typeface="Lato"/>
                <a:ea typeface="Lato"/>
                <a:cs typeface="Lato"/>
                <a:sym typeface="Lato"/>
              </a:rPr>
              <a:t>KRIDA BINA </a:t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2200">
                <a:latin typeface="Lato"/>
                <a:ea typeface="Lato"/>
                <a:cs typeface="Lato"/>
                <a:sym typeface="Lato"/>
              </a:rPr>
              <a:t>PHBS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5" name="Google Shape;115;p15"/>
          <p:cNvSpPr/>
          <p:nvPr/>
        </p:nvSpPr>
        <p:spPr>
          <a:xfrm>
            <a:off x="2389375" y="4491425"/>
            <a:ext cx="2257200" cy="4788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SKU &amp; SKK LAINNYA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" name="Google Shape;116;p15"/>
          <p:cNvSpPr/>
          <p:nvPr/>
        </p:nvSpPr>
        <p:spPr>
          <a:xfrm>
            <a:off x="4752800" y="2153125"/>
            <a:ext cx="1860300" cy="2004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PERAN PRAMUKA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" name="Google Shape;117;p15"/>
          <p:cNvSpPr/>
          <p:nvPr/>
        </p:nvSpPr>
        <p:spPr>
          <a:xfrm>
            <a:off x="6613100" y="1986175"/>
            <a:ext cx="2257200" cy="2338500"/>
          </a:xfrm>
          <a:prstGeom prst="flowChartConnector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MASYARAKAT YANG SEDANG BERPROSES HIDUP BERSIH DAN SEHAT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" name="Google Shape;102;p14">
            <a:extLst>
              <a:ext uri="{FF2B5EF4-FFF2-40B4-BE49-F238E27FC236}">
                <a16:creationId xmlns:a16="http://schemas.microsoft.com/office/drawing/2014/main" id="{D424BE82-7C63-7A8E-86E7-7D7A7F3AE2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275" y="97550"/>
            <a:ext cx="449292" cy="5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23;p16">
            <a:extLst>
              <a:ext uri="{FF2B5EF4-FFF2-40B4-BE49-F238E27FC236}">
                <a16:creationId xmlns:a16="http://schemas.microsoft.com/office/drawing/2014/main" id="{44E1D236-6DF3-0C2F-8AA8-4D17712CD20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CD5"/>
            </a:gs>
            <a:gs pos="100000">
              <a:srgbClr val="92BC8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729450" y="6566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/>
              <a:t>KRIDA PHBS (PERILAKU HIDUP BERSIH DAN SEHAT</a:t>
            </a:r>
            <a:endParaRPr/>
          </a:p>
        </p:txBody>
      </p:sp>
      <p:pic>
        <p:nvPicPr>
          <p:cNvPr id="123" name="Google Shape;12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2750" y="1315127"/>
            <a:ext cx="662300" cy="3732623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1635775" y="1420750"/>
            <a:ext cx="4095900" cy="398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SKK PHBS DI RUMAH TANGGA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1635775" y="2235650"/>
            <a:ext cx="4095900" cy="398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SKK PHBS DI SEKOLAH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1635775" y="2982088"/>
            <a:ext cx="4095900" cy="398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SKK PHBS DI TEMPAT-TEMPAT UMUM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" name="Google Shape;128;p16"/>
          <p:cNvSpPr/>
          <p:nvPr/>
        </p:nvSpPr>
        <p:spPr>
          <a:xfrm>
            <a:off x="1635775" y="3678175"/>
            <a:ext cx="4095900" cy="398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SKK PHBS DI TEMPAT KERJA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1635775" y="4527825"/>
            <a:ext cx="4095900" cy="398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>
                <a:latin typeface="Lato"/>
                <a:ea typeface="Lato"/>
                <a:cs typeface="Lato"/>
                <a:sym typeface="Lato"/>
              </a:rPr>
              <a:t>SKK PHBS DI INSTITUSI KESEHATAN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B8AF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727650" y="593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2800">
                <a:solidFill>
                  <a:srgbClr val="000000"/>
                </a:solidFill>
              </a:rPr>
              <a:t>SKK PHBS DI RUMAH TANGGA</a:t>
            </a:r>
            <a:endParaRPr sz="4000"/>
          </a:p>
        </p:txBody>
      </p:sp>
      <p:sp>
        <p:nvSpPr>
          <p:cNvPr id="136" name="Google Shape;136;p17"/>
          <p:cNvSpPr txBox="1">
            <a:spLocks noGrp="1"/>
          </p:cNvSpPr>
          <p:nvPr>
            <p:ph type="body" idx="1"/>
          </p:nvPr>
        </p:nvSpPr>
        <p:spPr>
          <a:xfrm>
            <a:off x="413025" y="1462700"/>
            <a:ext cx="4867200" cy="28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34290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id" sz="320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PHBS di Rumah Tangga adalah upaya untuk memberdayakan anggota rumah Tangga agar tahu, mau dan mampu mempraktikkan PHBS serta berperan aktif dalam gerakan kesehatan di masyarakat.</a:t>
            </a:r>
            <a:endParaRPr sz="320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37" name="Google Shape;13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7550" y="1642675"/>
            <a:ext cx="2148325" cy="207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8150" y="76200"/>
            <a:ext cx="662300" cy="65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375" y="91525"/>
            <a:ext cx="580275" cy="69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C86AA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573</Words>
  <Application>Microsoft Office PowerPoint</Application>
  <PresentationFormat>On-screen Show (16:9)</PresentationFormat>
  <Paragraphs>126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Calibri</vt:lpstr>
      <vt:lpstr>Pacifico</vt:lpstr>
      <vt:lpstr>Oswald</vt:lpstr>
      <vt:lpstr>Caveat</vt:lpstr>
      <vt:lpstr>Lato</vt:lpstr>
      <vt:lpstr>Arial</vt:lpstr>
      <vt:lpstr>Arial Black</vt:lpstr>
      <vt:lpstr>Raleway</vt:lpstr>
      <vt:lpstr>Book Antiqua</vt:lpstr>
      <vt:lpstr>ＭＳ Ｐゴシック</vt:lpstr>
      <vt:lpstr>Streamline</vt:lpstr>
      <vt:lpstr>KRIDA BINA </vt:lpstr>
      <vt:lpstr>“SIAPA SUKA SEHAT”</vt:lpstr>
      <vt:lpstr>PowerPoint Presentation</vt:lpstr>
      <vt:lpstr>Perilaku merupakan penyebab terbesar masalah kesehatan </vt:lpstr>
      <vt:lpstr>PowerPoint Presentation</vt:lpstr>
      <vt:lpstr>PowerPoint Presentation</vt:lpstr>
      <vt:lpstr>PERAN PRAMUKA DALAM KESEHATAN</vt:lpstr>
      <vt:lpstr>KRIDA PHBS (PERILAKU HIDUP BERSIH DAN SEHAT</vt:lpstr>
      <vt:lpstr>SKK PHBS DI RUMAH TANGGA</vt:lpstr>
      <vt:lpstr>SKK PHBS DI RUMAH TANGGA</vt:lpstr>
      <vt:lpstr>SKK PHBS DI SEKOLAH</vt:lpstr>
      <vt:lpstr>SKK PHBS DI SEKOLAH</vt:lpstr>
      <vt:lpstr>SKK PHBS DI TEMPAT-TEMPAT UMUM</vt:lpstr>
      <vt:lpstr>SKK PHBS DI TEMPAT-TEMPAT UMUM</vt:lpstr>
      <vt:lpstr>SKK PHBS DI TEMPAT KERJA</vt:lpstr>
      <vt:lpstr>SKK PHBS DI TEMPAT KERJA</vt:lpstr>
      <vt:lpstr>SKK PHBS DI INSTITUSI KESEHATAN</vt:lpstr>
      <vt:lpstr>SKK PHBS DI INSTITUSI KESEHATAN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Zaidan Permana</cp:lastModifiedBy>
  <cp:revision>2</cp:revision>
  <dcterms:modified xsi:type="dcterms:W3CDTF">2025-08-20T07:39:54Z</dcterms:modified>
</cp:coreProperties>
</file>